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3" r:id="rId2"/>
    <p:sldId id="268" r:id="rId3"/>
    <p:sldId id="265" r:id="rId4"/>
    <p:sldId id="266" r:id="rId5"/>
    <p:sldId id="267" r:id="rId6"/>
    <p:sldId id="257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A78B7-1EB3-4210-96C0-E80825E4CFF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99440-0414-4472-B9F7-CC3B74D9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940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82D22-2B22-4920-A0FA-932352230D4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015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3999" y="1371599"/>
            <a:ext cx="9343293" cy="3786555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Методическая компетентность</a:t>
            </a:r>
            <a:r>
              <a:rPr lang="ru-RU" sz="8800" dirty="0" smtClean="0">
                <a:solidFill>
                  <a:srgbClr val="FF0000"/>
                </a:solidFill>
              </a:rPr>
              <a:t> учителя – это результат психолого-педагогической, методической, предметной подготовки, личного исследовательского и предметного опыта, который проявляется в педагогической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Показателями</a:t>
            </a:r>
            <a:r>
              <a:rPr lang="ru-RU" dirty="0" smtClean="0">
                <a:solidFill>
                  <a:srgbClr val="FF0000"/>
                </a:solidFill>
              </a:rPr>
              <a:t> методической компетентности выступают: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887416"/>
            <a:ext cx="9905999" cy="438443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Четкое видение ориентиров обучения;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Проявление профессионализма в своем деле;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Мотивирование и организация эффективной деятельности учащихся;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Знание и применение прогрессивных технологий обучения, максимально адаптируемых к собственному опыту и специфике предмета;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Ориентация на связь учебного материала с жизнью в интересах развития у учащихся активной позиции и действенного мышления;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Обеспечение обратной связи в обучении через различные виды контроля и самоконтроля;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770185"/>
            <a:ext cx="9905999" cy="4021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Профессиональное педагогическое затруднение</a:t>
            </a:r>
            <a:r>
              <a:rPr lang="ru-RU" sz="3600" dirty="0" smtClean="0">
                <a:solidFill>
                  <a:srgbClr val="FF0000"/>
                </a:solidFill>
              </a:rPr>
              <a:t> – переживание  субъектом состояний напряжения, тяжести, неудовлетворенности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04800"/>
            <a:ext cx="9905998" cy="120747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диагностики профессиональных затруднений педагогических работников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99321" y="1055084"/>
          <a:ext cx="9906000" cy="5736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879"/>
                <a:gridCol w="1704121"/>
              </a:tblGrid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Испытываете ли Вы затруднения в работе?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А. нет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82 %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Б. иногда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18 %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2.Что вызывает у Вас затруднения?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А. поурочное планирование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Б.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целеполагание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В. отбор практического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организация самостоятельной деятельности учащихся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Д. осуществление дифференцированного подхода к обучению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Е.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рефлексии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Ж.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оценка результатов учебной деятельности обучающихся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З.развитие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 обучающихся интереса к предмету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обеспечение дисциплины на уроке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выявление причин неуспеваемости обучающихся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Л.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работа с обучающимися, имеющими низкую мотивацию к учёбе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организация исследовательской деятельности учащихся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Н.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описать опыт своей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3. В каком направлении вы хотели бы совершенствовать свои знания, профессиональные навыки и умения?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А. работа с высокомотивированными детьми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Б. подготовка учащихся к ЦТ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В. использование информационно-коммуникационных технологий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внеклассная работа по предмету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Д. современные педагогические технологии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36%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Е. преподавание предмета на повышенном уровне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465385"/>
            <a:ext cx="9905999" cy="4325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Александр Иванович Герцен: </a:t>
            </a:r>
          </a:p>
          <a:p>
            <a:pPr algn="just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«Теория внушает убеждения, пример определяет образ действий»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77958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70891" y="1557338"/>
            <a:ext cx="8780585" cy="347186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9800" b="1" dirty="0" smtClean="0">
                <a:solidFill>
                  <a:srgbClr val="FF0000"/>
                </a:solidFill>
              </a:rPr>
              <a:t>Анализ результативности участия</a:t>
            </a:r>
            <a:endParaRPr lang="ru-RU" sz="9800" b="1" dirty="0">
              <a:solidFill>
                <a:srgbClr val="FF0000"/>
              </a:solidFill>
            </a:endParaRPr>
          </a:p>
          <a:p>
            <a:pPr algn="ctr"/>
            <a:r>
              <a:rPr lang="ru-RU" sz="9800" b="1" dirty="0">
                <a:solidFill>
                  <a:srgbClr val="FF0000"/>
                </a:solidFill>
              </a:rPr>
              <a:t>в значимых видах учебной, исследовательской деятельности, олимпиадном </a:t>
            </a:r>
            <a:r>
              <a:rPr lang="ru-RU" sz="9800" b="1" dirty="0" smtClean="0">
                <a:solidFill>
                  <a:srgbClr val="FF0000"/>
                </a:solidFill>
              </a:rPr>
              <a:t>движении</a:t>
            </a:r>
            <a:endParaRPr lang="ru-RU" sz="9800" b="1" dirty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0560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1"/>
          <p:cNvSpPr>
            <a:spLocks noGrp="1"/>
          </p:cNvSpPr>
          <p:nvPr>
            <p:ph idx="1"/>
          </p:nvPr>
        </p:nvSpPr>
        <p:spPr>
          <a:xfrm>
            <a:off x="2395538" y="1412875"/>
            <a:ext cx="7408862" cy="471328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1141413" y="187569"/>
            <a:ext cx="10347202" cy="13598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solidFill>
                  <a:srgbClr val="C00000"/>
                </a:solidFill>
              </a:rPr>
              <a:t>Результативность участия во</a:t>
            </a:r>
            <a:r>
              <a:rPr lang="en-US" sz="2800" b="1" dirty="0">
                <a:solidFill>
                  <a:srgbClr val="C00000"/>
                </a:solidFill>
              </a:rPr>
              <a:t> II</a:t>
            </a:r>
            <a:r>
              <a:rPr lang="ru-RU" sz="2800" b="1" dirty="0">
                <a:solidFill>
                  <a:srgbClr val="C00000"/>
                </a:solidFill>
              </a:rPr>
              <a:t> этапе  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республиканской олимпиады по учебным предметам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6740550"/>
              </p:ext>
            </p:extLst>
          </p:nvPr>
        </p:nvGraphicFramePr>
        <p:xfrm>
          <a:off x="1692911" y="1331741"/>
          <a:ext cx="877363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99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03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Учебный год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Количество дипломов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7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2017/2018</a:t>
                      </a:r>
                      <a:endParaRPr lang="ru-RU" dirty="0" smtClean="0"/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диплома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Мартехова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Полина (10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обществоведению,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Мельников Владислав (11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биологии,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Шваяков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Родион (11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истории,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Пугач Елизавета (9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обслуживающему труду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5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2018/2019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диплома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Феськов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Егор (11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истории,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Чубуков Иван (11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физической культуре и здоровью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2019/2020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диплома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dirty="0" err="1" smtClean="0"/>
                        <a:t>Мацукевич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Виталина</a:t>
                      </a:r>
                      <a:r>
                        <a:rPr lang="ru-RU" sz="1400" dirty="0" smtClean="0"/>
                        <a:t> (8 класс)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 математике,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Маршин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Алексей (11 класс)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физической культуре и здоровью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2020/2021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диплома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dirty="0" err="1" smtClean="0"/>
                        <a:t>Мацукевич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Виталина</a:t>
                      </a:r>
                      <a:r>
                        <a:rPr lang="ru-RU" sz="1400" dirty="0" smtClean="0"/>
                        <a:t> (9 класс)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 математике,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Царанков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Никита (11 класс)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физической культуре и здоровью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24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99489" y="1530218"/>
          <a:ext cx="828680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1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Учебный год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Количество дипломов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503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2016/2017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диплома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Шпаков Николай (4Б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русскому языку и литературе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Феськова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Ульяна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(4Б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математике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Мацукевич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Виталина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(5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русскому языку и литературе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Махонько Диана  (8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степени по биологии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503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2017/2018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диплома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Ярошевич Варвара (4А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русскому языку и литературе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Шпаков Николай (5Б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русскому языку и литературе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Феськова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Ульяна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(5Б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математике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503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2018/2019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диплома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Шпаков Николай (6Б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русскому языку и литературе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Шереметова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Александра (5 класс)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иплом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степени по обслуживающему труду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53661" y="357167"/>
            <a:ext cx="9788770" cy="1252537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rgbClr val="C00000"/>
                </a:solidFill>
              </a:rPr>
              <a:t>Результативность участия во</a:t>
            </a:r>
            <a:r>
              <a:rPr lang="en-US" sz="2500" b="1" dirty="0">
                <a:solidFill>
                  <a:srgbClr val="C00000"/>
                </a:solidFill>
              </a:rPr>
              <a:t> II</a:t>
            </a:r>
            <a:r>
              <a:rPr lang="ru-RU" sz="2500" b="1" dirty="0">
                <a:solidFill>
                  <a:srgbClr val="C00000"/>
                </a:solidFill>
              </a:rPr>
              <a:t> этапе  </a:t>
            </a:r>
            <a:r>
              <a:rPr lang="ru-RU" sz="2500" dirty="0">
                <a:solidFill>
                  <a:srgbClr val="C00000"/>
                </a:solidFill>
              </a:rPr>
              <a:t/>
            </a:r>
            <a:br>
              <a:rPr lang="ru-RU" sz="2500" dirty="0">
                <a:solidFill>
                  <a:srgbClr val="C00000"/>
                </a:solidFill>
              </a:rPr>
            </a:br>
            <a:r>
              <a:rPr lang="ru-RU" sz="2500" b="1" dirty="0">
                <a:solidFill>
                  <a:srgbClr val="C00000"/>
                </a:solidFill>
              </a:rPr>
              <a:t>областной олимпиады по учебным предметам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366374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77757017"/>
              </p:ext>
            </p:extLst>
          </p:nvPr>
        </p:nvGraphicFramePr>
        <p:xfrm>
          <a:off x="1790163" y="1847557"/>
          <a:ext cx="866352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6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2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112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об участниках и степени  полученного диплома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конкурса,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(городской, областной, республиканский, международный)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13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Шпаков Николай (7Б класс)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Диплом </a:t>
                      </a:r>
                      <a:r>
                        <a:rPr lang="en-US" sz="1600" b="0" dirty="0" smtClean="0"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600" b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степени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этап конкурса исследовательских работ «Малая родина великих людей» республиканской акции «Я этот край Родиной зову»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1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Шпаков Николай (7Б класс)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Диплом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 степени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Областная конференция учебно-исследовательских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 «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Мележевские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12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Мацукевич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Виталина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(8 класс)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Шпаков Николай (7Б класс)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Диплом победителя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/>
                          <a:cs typeface="Times New Roman" pitchFamily="18" charset="0"/>
                        </a:rPr>
                        <a:t>Астаточный</a:t>
                      </a:r>
                      <a:r>
                        <a:rPr lang="ru-RU" sz="1600" dirty="0" smtClean="0">
                          <a:latin typeface="Times New Roman"/>
                          <a:cs typeface="Times New Roman" pitchFamily="18" charset="0"/>
                        </a:rPr>
                        <a:t> Илья (10 класс)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Диплом победителя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открытая устная олимпиада по геометрии для учащихся 7-8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Открытая конференция учебно-исследовательских работ учащихся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«Свободный выбор»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9876" y="631397"/>
            <a:ext cx="9816323" cy="13849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Результативность участия в научно-практических конференциях, конкурсах различного статуса и уровня в 2019/2020 учебном году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01597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55</TotalTime>
  <Words>728</Words>
  <Application>Microsoft Office PowerPoint</Application>
  <PresentationFormat>Произвольный</PresentationFormat>
  <Paragraphs>121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Контур</vt:lpstr>
      <vt:lpstr>Слайд 1</vt:lpstr>
      <vt:lpstr>Показателями методической компетентности выступают: </vt:lpstr>
      <vt:lpstr>Слайд 3</vt:lpstr>
      <vt:lpstr>Результаты диагностики профессиональных затруднений педагогических работников </vt:lpstr>
      <vt:lpstr>Слайд 5</vt:lpstr>
      <vt:lpstr>Слайд 6</vt:lpstr>
      <vt:lpstr> Результативность участия во II этапе   республиканской олимпиады по учебным предметам </vt:lpstr>
      <vt:lpstr>Результативность участия во II этапе   областной олимпиады по учебным предметам</vt:lpstr>
      <vt:lpstr>Результативность участия в научно-практических конференциях, конкурсах различного статуса и уровня в 2019/2020 учебном году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Admin</cp:lastModifiedBy>
  <cp:revision>22</cp:revision>
  <dcterms:created xsi:type="dcterms:W3CDTF">2020-12-22T09:33:11Z</dcterms:created>
  <dcterms:modified xsi:type="dcterms:W3CDTF">2020-12-29T07:40:42Z</dcterms:modified>
</cp:coreProperties>
</file>